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9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0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7" r:id="rId32"/>
    <p:sldId id="286" r:id="rId33"/>
    <p:sldId id="288" r:id="rId34"/>
    <p:sldId id="29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2.tiff>
</file>

<file path=ppt/media/image22.png>
</file>

<file path=ppt/media/image25.png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0.tiff>
</file>

<file path=ppt/media/image4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FE44-FE3F-A64C-AB92-5F1E05C1F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2D239-7F8F-DB44-B062-D87BAB5DF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6A4DE-1454-E745-B471-7AA5EB5AC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C9643-4E60-D345-B161-49F0E1E3D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9772C-FFBB-0D40-9F32-B1EDE706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7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F15F-B8C3-A04E-8B7B-26F24E00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4C8AF-D046-F24D-A6E7-A1D83E287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4A76C-7DFA-6347-A76E-64250114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2051D-62D2-2D4C-BF6B-75DDEF2D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7CA50-8670-B94D-AD14-BB5E634D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A824D-182E-EB48-A1EC-8BB8CF8E7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53465-996D-EB48-98E5-70FD7D8E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E2A23-90B8-4348-85E3-1F53E637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D3DE5-BB11-1346-B827-C5D42304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F4BD4-5DF0-814D-82E7-5F3924CB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7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1B51-1CD0-7D45-98E1-8F915A23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8ABF3-DF83-BE40-9E7D-1DE96BDC9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F9A6-6457-4246-B44B-349FB45F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BACED-4C84-2A45-A79F-8CB925813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1986C-D899-BD43-AF30-FE275294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5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573B8-E949-6B4F-933D-F347B6FB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A645F-9442-4241-BE49-A72D77B2D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0CD78-8045-804D-8B81-85A21A6CB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684AF-00DC-274B-B7BB-DFFDB5957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2C21-E910-D944-8F70-D22849A7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0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D32A-43F3-3749-A8B9-27679CE1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BD559-3EEF-5040-BCCF-51B802919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A4C08-8F69-714F-8BF5-F2F534B00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56CE0-D1EB-624B-9DBC-28F0B7A64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7E5E7-89E7-FC48-96EE-BFCBA176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EF492-064D-A242-BC62-E9300528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13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AADA-2555-5143-A4CB-46D1B817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179F1-A8FB-C44E-96CB-F909549E4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A5A73-C165-CD4F-8868-C84B3644E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A693E-0644-7947-AC31-E5FD988AC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68D85-E5BF-6647-82D7-328183589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562E2C-6CFD-C54E-8AFF-47978229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70C5D-50DD-C94F-9831-66E99747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D67994-EBA9-D548-8277-20F2804D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E07C-EDE8-EA42-BF52-2198F8AB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09F020-05ED-FE46-A52F-6980DACD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ACA380-CC32-EF43-AA23-956F597B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2A86-7C87-514B-950B-0678488E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0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A1587-E0A4-7F49-B008-EDC964482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57A0A-88F8-4248-8BF5-4B7A99C5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C3281-8443-B24C-B996-99A7DFB2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85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253C-6EA9-C340-B248-780EBF41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AE175-CD23-D449-BB7C-8A184FE00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EE491-768A-0E4D-B101-7D73861C5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03CD3-3679-5947-94A3-E1C76A24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87FDD-E623-6D48-8AFD-B8523DDB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2CAC5-D712-0745-A820-A420450A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7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7A87-5A14-8147-9504-FEF416607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343F5-A6CC-2743-9E5A-0B272CEAD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1E99B-9B0E-9741-B786-F8B9561F9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6596A-DCD9-434E-9663-E9272DD64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39031-F2EF-6C4D-8721-808C00A51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E93D9-AC10-D347-9FCF-FE9D8F8B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7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B4565-FCD6-3243-8CB6-65BAF860A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54EB9-E29E-A443-AE3D-1738DCAE7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4E988-11A8-0847-AEA2-F6613C84BE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2A821-810C-6B4B-8451-8CBE13752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BB954-FF6B-4B4A-AFAD-082397947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CC8C-EFEE-284A-9F4C-904E6EFE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140D-8684-A84C-843E-DE9D79C8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Overview – what is cross synthesis anyways?</a:t>
            </a:r>
          </a:p>
        </p:txBody>
      </p:sp>
    </p:spTree>
    <p:extLst>
      <p:ext uri="{BB962C8B-B14F-4D97-AF65-F5344CB8AC3E}">
        <p14:creationId xmlns:p14="http://schemas.microsoft.com/office/powerpoint/2010/main" val="2621034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transfer function </a:t>
            </a:r>
            <a:r>
              <a:rPr lang="en-US" b="1" dirty="0"/>
              <a:t>H(k)</a:t>
            </a:r>
            <a:r>
              <a:rPr lang="en-US" dirty="0"/>
              <a:t> of a filter is also the quotient of its </a:t>
            </a:r>
            <a:r>
              <a:rPr lang="en-US" dirty="0" err="1"/>
              <a:t>feedfoward</a:t>
            </a:r>
            <a:r>
              <a:rPr lang="en-US" dirty="0"/>
              <a:t> and feedback coefficients in the frequency domain. </a:t>
            </a:r>
          </a:p>
          <a:p>
            <a:r>
              <a:rPr lang="en-US" dirty="0"/>
              <a:t>This representation will be relevant to understanding LPC as computing a recursive, all-pole filter.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5D8597-FFCB-A24F-AEB7-CA767EB8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626"/>
          <a:stretch/>
        </p:blipFill>
        <p:spPr>
          <a:xfrm>
            <a:off x="3484048" y="1690688"/>
            <a:ext cx="5223904" cy="35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48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Analysis of Noise – What is Noise?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LPC assumes input signal can be estimated by filtered </a:t>
                </a:r>
                <a:r>
                  <a:rPr lang="en-US" i="1" dirty="0"/>
                  <a:t>white noise</a:t>
                </a:r>
              </a:p>
              <a:p>
                <a:r>
                  <a:rPr lang="en-US" dirty="0"/>
                  <a:t>A </a:t>
                </a:r>
                <a:r>
                  <a:rPr lang="en-US" i="1" dirty="0"/>
                  <a:t>White noise</a:t>
                </a:r>
                <a:r>
                  <a:rPr lang="en-US" dirty="0"/>
                  <a:t> signal </a:t>
                </a:r>
                <a:r>
                  <a:rPr lang="en-US" b="1" dirty="0"/>
                  <a:t>x</a:t>
                </a:r>
                <a:r>
                  <a:rPr lang="en-US" dirty="0"/>
                  <a:t> is a </a:t>
                </a:r>
                <a:r>
                  <a:rPr lang="en-US" i="1" dirty="0"/>
                  <a:t>stationary stochastic process</a:t>
                </a:r>
                <a:r>
                  <a:rPr lang="en-US" dirty="0"/>
                  <a:t> with mean 0 and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>
                    <a:ea typeface="Cambria Math" panose="02040503050406030204" pitchFamily="18" charset="0"/>
                  </a:rPr>
                  <a:t>To analyze the spectral content, define </a:t>
                </a:r>
                <a:r>
                  <a:rPr lang="en-US" i="1" dirty="0">
                    <a:ea typeface="Cambria Math" panose="02040503050406030204" pitchFamily="18" charset="0"/>
                  </a:rPr>
                  <a:t>Power Spectral Density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:r>
                  <a:rPr lang="en-US" b="1" dirty="0" err="1"/>
                  <a:t>r_x</a:t>
                </a:r>
                <a:r>
                  <a:rPr lang="en-US" dirty="0"/>
                  <a:t> is the </a:t>
                </a:r>
                <a:r>
                  <a:rPr lang="en-US" i="1" dirty="0"/>
                  <a:t>autocorrelation function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57E0DC0-0DAA-D14B-A51E-254E69593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3845846"/>
            <a:ext cx="35814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DC07FD-9E13-8245-8C54-36445422B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74" y="5124704"/>
            <a:ext cx="92583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40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0177"/>
            <a:ext cx="10515600" cy="4351338"/>
          </a:xfrm>
        </p:spPr>
        <p:txBody>
          <a:bodyPr/>
          <a:lstStyle/>
          <a:p>
            <a:r>
              <a:rPr lang="en-US" dirty="0"/>
              <a:t>Let’s investigate the autocorrelation function</a:t>
            </a:r>
          </a:p>
          <a:p>
            <a:r>
              <a:rPr lang="en-US" dirty="0">
                <a:ea typeface="Cambria Math" panose="02040503050406030204" pitchFamily="18" charset="0"/>
              </a:rPr>
              <a:t>At </a:t>
            </a:r>
            <a:r>
              <a:rPr lang="en-US" b="1" dirty="0">
                <a:ea typeface="Cambria Math" panose="02040503050406030204" pitchFamily="18" charset="0"/>
              </a:rPr>
              <a:t>r(0)</a:t>
            </a:r>
            <a:r>
              <a:rPr lang="en-US" dirty="0">
                <a:ea typeface="Cambria Math" panose="02040503050406030204" pitchFamily="18" charset="0"/>
              </a:rPr>
              <a:t>, we have the </a:t>
            </a:r>
            <a:r>
              <a:rPr lang="en-US" i="1" dirty="0">
                <a:ea typeface="Cambria Math" panose="02040503050406030204" pitchFamily="18" charset="0"/>
              </a:rPr>
              <a:t>variance</a:t>
            </a:r>
            <a:r>
              <a:rPr lang="en-US" dirty="0">
                <a:ea typeface="Cambria Math" panose="02040503050406030204" pitchFamily="18" charset="0"/>
              </a:rPr>
              <a:t> of the underlying noise distribution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776850-802B-F248-B69A-15857E9F0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08" y="2727571"/>
            <a:ext cx="5536184" cy="112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58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r(m) = 0 </a:t>
            </a:r>
            <a:r>
              <a:rPr lang="en-US" dirty="0">
                <a:ea typeface="Cambria Math" panose="02040503050406030204" pitchFamily="18" charset="0"/>
              </a:rPr>
              <a:t>everywhere else: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BF891-23BB-624B-A8B1-CF1F88269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935" y="2045459"/>
            <a:ext cx="6198672" cy="39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35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Shape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 autocorrelation of noise is a variance-weighted impulse function!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Therefore white noise is spectrally</a:t>
            </a:r>
            <a:r>
              <a:rPr lang="en-US" b="1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flat</a:t>
            </a: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86DF5-040E-DF46-9B7D-8F5063B43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50" y="2200339"/>
            <a:ext cx="45339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58F6F4-C1FD-714B-9288-F6B0F48B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4753356"/>
            <a:ext cx="7493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89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Given input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, LPC tries to estimate sample </a:t>
            </a:r>
            <a:r>
              <a:rPr lang="en-US" b="1" dirty="0">
                <a:ea typeface="Cambria Math" panose="02040503050406030204" pitchFamily="18" charset="0"/>
              </a:rPr>
              <a:t>y(n)</a:t>
            </a:r>
            <a:r>
              <a:rPr lang="en-US" dirty="0">
                <a:ea typeface="Cambria Math" panose="02040503050406030204" pitchFamily="18" charset="0"/>
              </a:rPr>
              <a:t> as a linear combination of the past </a:t>
            </a:r>
            <a:r>
              <a:rPr lang="en-US" b="1" dirty="0">
                <a:ea typeface="Cambria Math" panose="02040503050406030204" pitchFamily="18" charset="0"/>
              </a:rPr>
              <a:t>M </a:t>
            </a:r>
            <a:r>
              <a:rPr lang="en-US" dirty="0">
                <a:ea typeface="Cambria Math" panose="02040503050406030204" pitchFamily="18" charset="0"/>
              </a:rPr>
              <a:t>samples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Optimization problem: find </a:t>
            </a:r>
            <a:r>
              <a:rPr lang="en-US" i="1" dirty="0">
                <a:ea typeface="Cambria Math" panose="02040503050406030204" pitchFamily="18" charset="0"/>
              </a:rPr>
              <a:t>prediction coefficients </a:t>
            </a:r>
            <a:r>
              <a:rPr lang="en-US" dirty="0">
                <a:ea typeface="Cambria Math" panose="02040503050406030204" pitchFamily="18" charset="0"/>
              </a:rPr>
              <a:t>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that minimize the </a:t>
            </a:r>
            <a:r>
              <a:rPr lang="en-US" i="1" dirty="0">
                <a:ea typeface="Cambria Math" panose="02040503050406030204" pitchFamily="18" charset="0"/>
              </a:rPr>
              <a:t>prediction error cost function</a:t>
            </a: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DE3E6-B25C-194E-A77D-D09EBE84A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392" y="2381536"/>
            <a:ext cx="5537200" cy="133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787835-B4DB-5E43-8A5E-3599AAE4F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042" y="4966715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63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Intuition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What exactly do these prediction coefficients 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mean?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Notice similarity with earlier </a:t>
            </a:r>
            <a:r>
              <a:rPr lang="en-US" i="1" dirty="0">
                <a:ea typeface="Cambria Math" panose="02040503050406030204" pitchFamily="18" charset="0"/>
              </a:rPr>
              <a:t>difference equation</a:t>
            </a:r>
            <a:r>
              <a:rPr lang="en-US" dirty="0">
                <a:ea typeface="Cambria Math" panose="02040503050406030204" pitchFamily="18" charset="0"/>
              </a:rPr>
              <a:t>. Again, let’s take the DFT 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4E5E81-87F7-1E4F-B799-389D967349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59"/>
          <a:stretch/>
        </p:blipFill>
        <p:spPr>
          <a:xfrm>
            <a:off x="2786634" y="2853659"/>
            <a:ext cx="6618732" cy="341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80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Linear Predictor as a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Rearranging terms…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Prediction coefficients can be interpreted as the impulse response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of a </a:t>
            </a:r>
            <a:r>
              <a:rPr lang="en-US" i="1" dirty="0">
                <a:ea typeface="Cambria Math" panose="02040503050406030204" pitchFamily="18" charset="0"/>
              </a:rPr>
              <a:t>filter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which maps </a:t>
            </a:r>
            <a:r>
              <a:rPr lang="en-US" b="1" dirty="0">
                <a:ea typeface="Cambria Math" panose="02040503050406030204" pitchFamily="18" charset="0"/>
              </a:rPr>
              <a:t>E(k) </a:t>
            </a:r>
            <a:r>
              <a:rPr lang="en-US" dirty="0">
                <a:ea typeface="Cambria Math" panose="02040503050406030204" pitchFamily="18" charset="0"/>
              </a:rPr>
              <a:t>to </a:t>
            </a:r>
            <a:r>
              <a:rPr lang="en-US" b="1" dirty="0">
                <a:ea typeface="Cambria Math" panose="02040503050406030204" pitchFamily="18" charset="0"/>
              </a:rPr>
              <a:t>Y(k)</a:t>
            </a:r>
            <a:r>
              <a:rPr lang="en-US" dirty="0">
                <a:ea typeface="Cambria Math" panose="02040503050406030204" pitchFamily="18" charset="0"/>
              </a:rPr>
              <a:t>! LPC is designing a filter!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085E4-06AD-D341-8479-6F71E8B63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801" y="1991592"/>
            <a:ext cx="4200398" cy="1704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938A6-58D6-2E44-923E-603A7E07E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3852164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77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Prediction Error as Noise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How can we model </a:t>
                </a:r>
                <a:r>
                  <a:rPr lang="en-US" b="1" dirty="0">
                    <a:ea typeface="Cambria Math" panose="02040503050406030204" pitchFamily="18" charset="0"/>
                  </a:rPr>
                  <a:t>e(n) </a:t>
                </a:r>
                <a:r>
                  <a:rPr lang="en-US" dirty="0">
                    <a:ea typeface="Cambria Math" panose="02040503050406030204" pitchFamily="18" charset="0"/>
                  </a:rPr>
                  <a:t>? Assuming </a:t>
                </a:r>
                <a:r>
                  <a:rPr lang="en-US" b="1" dirty="0">
                    <a:ea typeface="Cambria Math" panose="02040503050406030204" pitchFamily="18" charset="0"/>
                  </a:rPr>
                  <a:t>e(n)</a:t>
                </a:r>
                <a:r>
                  <a:rPr lang="en-US" dirty="0">
                    <a:ea typeface="Cambria Math" panose="02040503050406030204" pitchFamily="18" charset="0"/>
                  </a:rPr>
                  <a:t> is minimized, it represents all </a:t>
                </a:r>
                <a:r>
                  <a:rPr lang="en-US" i="1" dirty="0">
                    <a:ea typeface="Cambria Math" panose="02040503050406030204" pitchFamily="18" charset="0"/>
                  </a:rPr>
                  <a:t>new</a:t>
                </a:r>
                <a:r>
                  <a:rPr lang="en-US" dirty="0">
                    <a:ea typeface="Cambria Math" panose="02040503050406030204" pitchFamily="18" charset="0"/>
                  </a:rPr>
                  <a:t>,</a:t>
                </a:r>
                <a:r>
                  <a:rPr lang="en-US" i="1" dirty="0">
                    <a:ea typeface="Cambria Math" panose="02040503050406030204" pitchFamily="18" charset="0"/>
                  </a:rPr>
                  <a:t> unpredictable</a:t>
                </a:r>
                <a:r>
                  <a:rPr lang="en-US" dirty="0">
                    <a:ea typeface="Cambria Math" panose="02040503050406030204" pitchFamily="18" charset="0"/>
                  </a:rPr>
                  <a:t> information entering signal at sample </a:t>
                </a:r>
                <a:r>
                  <a:rPr lang="en-US" b="1" dirty="0">
                    <a:ea typeface="Cambria Math" panose="02040503050406030204" pitchFamily="18" charset="0"/>
                  </a:rPr>
                  <a:t>n</a:t>
                </a:r>
                <a:r>
                  <a:rPr lang="en-US" dirty="0">
                    <a:ea typeface="Cambria Math" panose="02040503050406030204" pitchFamily="18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There should be no correlation between prediction errors -- that would imply suboptimal prediction coefficients </a:t>
                </a: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In LPC therefore, model </a:t>
                </a:r>
                <a:r>
                  <a:rPr lang="en-US" b="1" dirty="0">
                    <a:ea typeface="Cambria Math" panose="02040503050406030204" pitchFamily="18" charset="0"/>
                  </a:rPr>
                  <a:t>e</a:t>
                </a:r>
                <a:r>
                  <a:rPr lang="en-US" dirty="0">
                    <a:ea typeface="Cambria Math" panose="02040503050406030204" pitchFamily="18" charset="0"/>
                  </a:rPr>
                  <a:t> as </a:t>
                </a:r>
                <a:r>
                  <a:rPr lang="en-US" i="1" dirty="0">
                    <a:ea typeface="Cambria Math" panose="02040503050406030204" pitchFamily="18" charset="0"/>
                  </a:rPr>
                  <a:t>white noise</a:t>
                </a:r>
                <a:r>
                  <a:rPr lang="en-US" dirty="0">
                    <a:ea typeface="Cambria Math" panose="02040503050406030204" pitchFamily="18" charset="0"/>
                  </a:rPr>
                  <a:t>! Mean 0,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Understand linear predictor as a </a:t>
                </a:r>
                <a:r>
                  <a:rPr lang="en-US" i="1" dirty="0">
                    <a:ea typeface="Cambria Math" panose="02040503050406030204" pitchFamily="18" charset="0"/>
                  </a:rPr>
                  <a:t>noise-driven filter!</a:t>
                </a: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i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  <a:blipFill>
                <a:blip r:embed="rId2"/>
                <a:stretch>
                  <a:fillRect l="-1086" t="-191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4AE9023-3447-E149-9CF3-E198EB07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4464812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65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Spectral Envelopes – Formal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We can now formally define the spectral envelope of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 as: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25747-DDCC-9B48-A18A-623EDA8A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50"/>
          <a:stretch/>
        </p:blipFill>
        <p:spPr>
          <a:xfrm>
            <a:off x="1624584" y="1856868"/>
            <a:ext cx="8942832" cy="46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LPC Spectral Envelope Extraction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90316-64E3-DA4E-ADD9-AA56523C1B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Mathematical Overview</a:t>
            </a:r>
          </a:p>
        </p:txBody>
      </p:sp>
    </p:spTree>
    <p:extLst>
      <p:ext uri="{BB962C8B-B14F-4D97-AF65-F5344CB8AC3E}">
        <p14:creationId xmlns:p14="http://schemas.microsoft.com/office/powerpoint/2010/main" val="1964998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24C09-A8BB-AB44-85A4-6A9852B5B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91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System of </a:t>
            </a:r>
            <a:r>
              <a:rPr lang="en-US" b="1" dirty="0"/>
              <a:t>M </a:t>
            </a:r>
            <a:r>
              <a:rPr lang="en-US" dirty="0"/>
              <a:t>linear equations and </a:t>
            </a:r>
            <a:r>
              <a:rPr lang="en-US" b="1" dirty="0"/>
              <a:t>M </a:t>
            </a:r>
            <a:r>
              <a:rPr lang="en-US" dirty="0"/>
              <a:t>unknowns. </a:t>
            </a:r>
          </a:p>
          <a:p>
            <a:pPr marL="0" indent="0">
              <a:buNone/>
            </a:pPr>
            <a:r>
              <a:rPr lang="en-US" dirty="0"/>
              <a:t>Can represent as matrix multiplication!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327C0-5DED-7140-ACC7-F05429B3C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50"/>
          <a:stretch/>
        </p:blipFill>
        <p:spPr>
          <a:xfrm>
            <a:off x="1655064" y="2222522"/>
            <a:ext cx="9491472" cy="355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7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:r>
                  <a:rPr lang="en-US" b="1" dirty="0"/>
                  <a:t>R</a:t>
                </a:r>
                <a:r>
                  <a:rPr lang="en-US" dirty="0"/>
                  <a:t> is an </a:t>
                </a:r>
                <a:r>
                  <a:rPr lang="en-US" b="1" dirty="0" err="1"/>
                  <a:t>MxM</a:t>
                </a:r>
                <a:r>
                  <a:rPr lang="en-US" dirty="0"/>
                  <a:t> matrix, and                                 , </a:t>
                </a:r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is the Bartlett-window biased autocorrelation function: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Finally: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FFFED90-C862-0E42-99BE-E913AF3F2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150" y="1690688"/>
            <a:ext cx="14097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118E69-000B-854A-B09F-7D0EA867C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454" y="2361206"/>
            <a:ext cx="2437130" cy="309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FFA13B-3164-D04F-83E6-3A65A46F1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5962" y="2303038"/>
            <a:ext cx="2158238" cy="3677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3B3542-4400-C244-8F60-D1F17116A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4900" y="3613277"/>
            <a:ext cx="4902200" cy="97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69117B-F179-F041-A6A3-8CF4879141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3500" y="5536566"/>
            <a:ext cx="1905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306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Coefficients Envelope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A2F374-3BED-AD4C-920C-DD3594677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2705608"/>
            <a:ext cx="82042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26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56F6B-7B1F-FE44-B5E7-B9DD0C9A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LPC Envelopes are “Good”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44161D-5952-494D-A0A4-F854E3517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471"/>
          <a:stretch/>
        </p:blipFill>
        <p:spPr>
          <a:xfrm>
            <a:off x="3826782" y="1917065"/>
            <a:ext cx="4538435" cy="395554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732DF73-7C2A-B44C-A824-7378EB6D2307}"/>
              </a:ext>
            </a:extLst>
          </p:cNvPr>
          <p:cNvSpPr txBox="1">
            <a:spLocks/>
          </p:cNvSpPr>
          <p:nvPr/>
        </p:nvSpPr>
        <p:spPr>
          <a:xfrm>
            <a:off x="838199" y="1417320"/>
            <a:ext cx="10515600" cy="5294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ea typeface="Cambria Math" panose="02040503050406030204" pitchFamily="18" charset="0"/>
              </a:rPr>
              <a:t>Looking again at the optimization function,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Linear Predictor optimizes for tracking peaks, not valleys. Envelope sits above, note below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961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Cross-Synthesis Implementation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49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Synthesis Data Pipeline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98EFD-510A-DC44-BA86-0CE5EA84C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1690688"/>
            <a:ext cx="10088880" cy="498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86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Synthesis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390BCD-4F87-4C48-850A-BE4C967FD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84" y="1690688"/>
            <a:ext cx="10847832" cy="442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80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Envelope Extraction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E93C90-8C07-B344-B277-52D0966D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8560"/>
            <a:ext cx="12192000" cy="274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96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Flattening (</a:t>
            </a:r>
            <a:r>
              <a:rPr lang="en-US" b="1" dirty="0"/>
              <a:t>“</a:t>
            </a:r>
            <a:r>
              <a:rPr lang="en-US" dirty="0"/>
              <a:t>optional</a:t>
            </a:r>
            <a:r>
              <a:rPr lang="en-US" b="1" dirty="0"/>
              <a:t>”</a:t>
            </a:r>
            <a:r>
              <a:rPr lang="en-US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76FE9-76DA-2043-AB77-585FCE800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139188"/>
            <a:ext cx="89916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90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Preliminary Results</a:t>
            </a:r>
          </a:p>
        </p:txBody>
      </p:sp>
    </p:spTree>
    <p:extLst>
      <p:ext uri="{BB962C8B-B14F-4D97-AF65-F5344CB8AC3E}">
        <p14:creationId xmlns:p14="http://schemas.microsoft.com/office/powerpoint/2010/main" val="24886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1D96E-1130-EB46-9B3D-FFB79E198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026" y="1400432"/>
            <a:ext cx="10126294" cy="521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11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Optimal Linear Predictor Order “M”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D3F67-0D14-3543-9113-DF2AA5239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260" y="1690688"/>
            <a:ext cx="9555480" cy="502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47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8" y="355981"/>
            <a:ext cx="10515600" cy="1325563"/>
          </a:xfrm>
        </p:spPr>
        <p:txBody>
          <a:bodyPr/>
          <a:lstStyle/>
          <a:p>
            <a:r>
              <a:rPr lang="en-US" dirty="0"/>
              <a:t>Spectral Flattening (</a:t>
            </a:r>
            <a:r>
              <a:rPr lang="en-US" b="1" dirty="0"/>
              <a:t>“</a:t>
            </a:r>
            <a:r>
              <a:rPr lang="en-US" dirty="0"/>
              <a:t>optional</a:t>
            </a:r>
            <a:r>
              <a:rPr lang="en-US" b="1" dirty="0"/>
              <a:t>”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22E46-AF6C-7048-9E03-1938F0D07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86"/>
          <a:stretch/>
        </p:blipFill>
        <p:spPr>
          <a:xfrm>
            <a:off x="-694944" y="2538984"/>
            <a:ext cx="6364224" cy="3550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D9EB49-AB68-5D48-A10B-95BAFD371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608" y="2654808"/>
            <a:ext cx="7699248" cy="3849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3D5D2-2C09-C348-89EC-26F59FC2C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86"/>
          <a:stretch/>
        </p:blipFill>
        <p:spPr>
          <a:xfrm>
            <a:off x="-542544" y="2691384"/>
            <a:ext cx="6364224" cy="35509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EA3833-5447-A041-8571-7DFD9DAAD715}"/>
              </a:ext>
            </a:extLst>
          </p:cNvPr>
          <p:cNvSpPr txBox="1"/>
          <p:nvPr/>
        </p:nvSpPr>
        <p:spPr>
          <a:xfrm>
            <a:off x="765048" y="209345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Flattening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10599B-FFEC-5242-8614-960693B902F6}"/>
              </a:ext>
            </a:extLst>
          </p:cNvPr>
          <p:cNvSpPr txBox="1"/>
          <p:nvPr/>
        </p:nvSpPr>
        <p:spPr>
          <a:xfrm>
            <a:off x="6669024" y="209345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Flattening</a:t>
            </a:r>
          </a:p>
        </p:txBody>
      </p:sp>
    </p:spTree>
    <p:extLst>
      <p:ext uri="{BB962C8B-B14F-4D97-AF65-F5344CB8AC3E}">
        <p14:creationId xmlns:p14="http://schemas.microsoft.com/office/powerpoint/2010/main" val="234542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Different Window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95E654-80F8-374F-847E-522488B97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" y="1690688"/>
            <a:ext cx="9534144" cy="4767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F993F9-5A43-924B-8F36-CAB18A32F1DF}"/>
              </a:ext>
            </a:extLst>
          </p:cNvPr>
          <p:cNvSpPr txBox="1"/>
          <p:nvPr/>
        </p:nvSpPr>
        <p:spPr>
          <a:xfrm>
            <a:off x="5090160" y="150602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Window</a:t>
            </a:r>
          </a:p>
        </p:txBody>
      </p:sp>
    </p:spTree>
    <p:extLst>
      <p:ext uri="{BB962C8B-B14F-4D97-AF65-F5344CB8AC3E}">
        <p14:creationId xmlns:p14="http://schemas.microsoft.com/office/powerpoint/2010/main" val="8804104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Different Window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FB175-4F34-364C-AECA-ED979AE527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72"/>
          <a:stretch/>
        </p:blipFill>
        <p:spPr>
          <a:xfrm>
            <a:off x="-972312" y="2211896"/>
            <a:ext cx="7068312" cy="38953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33BA73-569F-7440-BC30-CB846E18B9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57"/>
          <a:stretch/>
        </p:blipFill>
        <p:spPr>
          <a:xfrm>
            <a:off x="5977128" y="2184464"/>
            <a:ext cx="6964080" cy="39911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EFC9AA-B53D-0B48-86E9-9B3181291313}"/>
              </a:ext>
            </a:extLst>
          </p:cNvPr>
          <p:cNvSpPr txBox="1"/>
          <p:nvPr/>
        </p:nvSpPr>
        <p:spPr>
          <a:xfrm>
            <a:off x="765048" y="200201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Bartlett Triangular Window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5CE415-812D-4841-A404-000B400E53DC}"/>
              </a:ext>
            </a:extLst>
          </p:cNvPr>
          <p:cNvSpPr txBox="1"/>
          <p:nvPr/>
        </p:nvSpPr>
        <p:spPr>
          <a:xfrm>
            <a:off x="6669024" y="200201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Hanning</a:t>
            </a:r>
            <a:r>
              <a:rPr lang="en-US" dirty="0"/>
              <a:t> Window</a:t>
            </a:r>
          </a:p>
        </p:txBody>
      </p:sp>
    </p:spTree>
    <p:extLst>
      <p:ext uri="{BB962C8B-B14F-4D97-AF65-F5344CB8AC3E}">
        <p14:creationId xmlns:p14="http://schemas.microsoft.com/office/powerpoint/2010/main" val="28483936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CC8C-EFEE-284A-9F4C-904E6EFE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140D-8684-A84C-843E-DE9D79C8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  <a:p>
            <a:r>
              <a:rPr lang="en-US" dirty="0"/>
              <a:t>Acknowledgement</a:t>
            </a:r>
          </a:p>
          <a:p>
            <a:pPr lvl="1"/>
            <a:r>
              <a:rPr lang="en-US" dirty="0"/>
              <a:t>Julius!!!!</a:t>
            </a:r>
          </a:p>
          <a:p>
            <a:r>
              <a:rPr lang="en-US" dirty="0"/>
              <a:t>Audio demos!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70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ABCF1-7456-8C45-A7B3-0267D89D5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46" y="1374730"/>
            <a:ext cx="10141774" cy="522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4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A753-360D-7942-9FA3-12C36DE8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Spectral Envelopes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63684-4DB7-CC4F-8BA1-39DF2C00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Calculate: An envelope whose DFT frequency response matches the “shape“ of the target signal’s spectral window</a:t>
            </a:r>
          </a:p>
          <a:p>
            <a:r>
              <a:rPr lang="en-US" dirty="0"/>
              <a:t>Method: Linear Predictive Coding</a:t>
            </a:r>
          </a:p>
          <a:p>
            <a:pPr lvl="1"/>
            <a:r>
              <a:rPr lang="en-US" dirty="0"/>
              <a:t>Returns: Linear Prediction signal a(n) with spectral window |A(k)|</a:t>
            </a:r>
          </a:p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Filters: how are they modelled?</a:t>
            </a:r>
          </a:p>
          <a:p>
            <a:pPr lvl="1"/>
            <a:r>
              <a:rPr lang="en-US" dirty="0"/>
              <a:t>Spectral Analysis of Noise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97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a signal in time domain modelled as a convolution</a:t>
            </a:r>
          </a:p>
          <a:p>
            <a:r>
              <a:rPr lang="en-US" dirty="0"/>
              <a:t>Given input signal </a:t>
            </a:r>
            <a:r>
              <a:rPr lang="en-US" b="1" dirty="0"/>
              <a:t>x</a:t>
            </a:r>
            <a:r>
              <a:rPr lang="en-US" dirty="0"/>
              <a:t> and filter with impulse response </a:t>
            </a:r>
            <a:r>
              <a:rPr lang="en-US" b="1" dirty="0"/>
              <a:t>h</a:t>
            </a:r>
            <a:r>
              <a:rPr lang="en-US" dirty="0"/>
              <a:t>, we define the output </a:t>
            </a:r>
            <a:r>
              <a:rPr lang="en-US" b="1" dirty="0"/>
              <a:t>y </a:t>
            </a:r>
            <a:r>
              <a:rPr lang="en-US" dirty="0"/>
              <a:t>as: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CA4534-6100-C245-92C6-24E1CF9F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250" y="3531394"/>
            <a:ext cx="33655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1EB42B-40F2-0443-B5A6-B3D0E807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700" y="4580357"/>
            <a:ext cx="4546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the Convolution Theorem: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 </a:t>
            </a:r>
            <a:r>
              <a:rPr lang="en-US" b="1" dirty="0"/>
              <a:t>H(k) </a:t>
            </a:r>
            <a:r>
              <a:rPr lang="en-US" dirty="0"/>
              <a:t>the filter </a:t>
            </a:r>
            <a:r>
              <a:rPr lang="en-US" i="1" dirty="0"/>
              <a:t>Transfer Function</a:t>
            </a:r>
            <a:r>
              <a:rPr lang="en-US" dirty="0"/>
              <a:t> mapping input </a:t>
            </a:r>
            <a:r>
              <a:rPr lang="en-US" b="1" dirty="0"/>
              <a:t>X(k) </a:t>
            </a:r>
            <a:r>
              <a:rPr lang="en-US" dirty="0"/>
              <a:t>to output </a:t>
            </a:r>
            <a:r>
              <a:rPr lang="en-US" b="1" dirty="0"/>
              <a:t>Y(k)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7CC2E-C023-E84E-B29B-9F3FE1AA3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567974"/>
            <a:ext cx="82296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554748-2251-AE4C-A34C-42BD1BE80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800" y="3377170"/>
            <a:ext cx="2692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as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input </a:t>
            </a:r>
            <a:r>
              <a:rPr lang="en-US" b="1" dirty="0"/>
              <a:t>x</a:t>
            </a:r>
            <a:r>
              <a:rPr lang="en-US" dirty="0"/>
              <a:t>, represent filtered output </a:t>
            </a:r>
            <a:r>
              <a:rPr lang="en-US" b="1" dirty="0"/>
              <a:t>y </a:t>
            </a:r>
            <a:r>
              <a:rPr lang="en-US" dirty="0"/>
              <a:t>as a linear combination of past inputs and outputs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Called the </a:t>
            </a:r>
            <a:r>
              <a:rPr lang="en-US" i="1" dirty="0"/>
              <a:t>Difference Equation</a:t>
            </a:r>
            <a:r>
              <a:rPr lang="en-US" dirty="0"/>
              <a:t> of a filter with N+1 </a:t>
            </a:r>
            <a:r>
              <a:rPr lang="en-US" b="1" dirty="0" err="1"/>
              <a:t>Feedfoward</a:t>
            </a:r>
            <a:r>
              <a:rPr lang="en-US" b="1" dirty="0"/>
              <a:t> Coefficients</a:t>
            </a:r>
            <a:r>
              <a:rPr lang="en-US" dirty="0"/>
              <a:t> and M </a:t>
            </a:r>
            <a:r>
              <a:rPr lang="en-US" b="1" dirty="0"/>
              <a:t>Feedback Coefficients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5B6F5-377F-F947-B552-6923D085E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063"/>
          <a:stretch/>
        </p:blipFill>
        <p:spPr>
          <a:xfrm>
            <a:off x="2117125" y="2798956"/>
            <a:ext cx="8007178" cy="238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Taking the DFT of the Difference Equation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Note: </a:t>
            </a:r>
            <a:r>
              <a:rPr lang="en-US" b="1" dirty="0"/>
              <a:t>w</a:t>
            </a:r>
            <a:r>
              <a:rPr lang="en-US" dirty="0"/>
              <a:t> is the root of unity e^-j2pi/N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50AD5D-8284-144B-8E4B-7477B6BF4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24"/>
          <a:stretch/>
        </p:blipFill>
        <p:spPr>
          <a:xfrm>
            <a:off x="2538330" y="2456904"/>
            <a:ext cx="7115340" cy="292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8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714</Words>
  <Application>Microsoft Macintosh PowerPoint</Application>
  <PresentationFormat>Widescreen</PresentationFormat>
  <Paragraphs>252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PowerPoint Presentation</vt:lpstr>
      <vt:lpstr> LPC Spectral Envelope Extraction </vt:lpstr>
      <vt:lpstr>What is a Spectral Envelope, intuitively?</vt:lpstr>
      <vt:lpstr>What is a Spectral Envelope, intuitively?</vt:lpstr>
      <vt:lpstr>Computing Spectral Envelopes</vt:lpstr>
      <vt:lpstr>Filters in Time</vt:lpstr>
      <vt:lpstr>Filters in Frequency</vt:lpstr>
      <vt:lpstr>Filters as Difference Equations</vt:lpstr>
      <vt:lpstr>Transfer Function of Difference Equations</vt:lpstr>
      <vt:lpstr>Transfer Function of Difference Equations (cont)</vt:lpstr>
      <vt:lpstr>Spectral Analysis of Noise – What is Noise?</vt:lpstr>
      <vt:lpstr>Autocorrelation of Noise</vt:lpstr>
      <vt:lpstr>Autocorrelation of Noise (cont)</vt:lpstr>
      <vt:lpstr>Spectral Shape of Noise</vt:lpstr>
      <vt:lpstr>LPC – Problem Formulation</vt:lpstr>
      <vt:lpstr>LPC – Intuition</vt:lpstr>
      <vt:lpstr>LPC – Linear Predictor as a Filter</vt:lpstr>
      <vt:lpstr>LPC – Prediction Error as Noise</vt:lpstr>
      <vt:lpstr>LPC Spectral Envelopes – Formal Definition</vt:lpstr>
      <vt:lpstr>LPC – Solving for Prediction Coefficients</vt:lpstr>
      <vt:lpstr>LPC – Solving for Prediction Coefficients</vt:lpstr>
      <vt:lpstr>LPC – Coefficients Envelope</vt:lpstr>
      <vt:lpstr>Why LPC Envelopes are “Good”</vt:lpstr>
      <vt:lpstr> Cross-Synthesis Implementation </vt:lpstr>
      <vt:lpstr>Cross Synthesis Data Pipeline</vt:lpstr>
      <vt:lpstr>Cross Synthesis Function</vt:lpstr>
      <vt:lpstr>Spectral Envelope Extraction</vt:lpstr>
      <vt:lpstr>Spectral Flattening (“optional”)</vt:lpstr>
      <vt:lpstr> Preliminary Results</vt:lpstr>
      <vt:lpstr>Finding Optimal Linear Predictor Order “M”</vt:lpstr>
      <vt:lpstr>Spectral Flattening (“optional”)</vt:lpstr>
      <vt:lpstr>Testing Different Window Functions</vt:lpstr>
      <vt:lpstr>Testing Different Window Functions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2020-11-18T00:27:04Z</dcterms:created>
  <dcterms:modified xsi:type="dcterms:W3CDTF">2020-11-18T05:52:07Z</dcterms:modified>
</cp:coreProperties>
</file>

<file path=docProps/thumbnail.jpeg>
</file>